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45"/>
  </p:notesMasterIdLst>
  <p:sldIdLst>
    <p:sldId id="258" r:id="rId2"/>
    <p:sldId id="260" r:id="rId3"/>
    <p:sldId id="404" r:id="rId4"/>
    <p:sldId id="403" r:id="rId5"/>
    <p:sldId id="405" r:id="rId6"/>
    <p:sldId id="482" r:id="rId7"/>
    <p:sldId id="445" r:id="rId8"/>
    <p:sldId id="436" r:id="rId9"/>
    <p:sldId id="446" r:id="rId10"/>
    <p:sldId id="419" r:id="rId11"/>
    <p:sldId id="451" r:id="rId12"/>
    <p:sldId id="452" r:id="rId13"/>
    <p:sldId id="453" r:id="rId14"/>
    <p:sldId id="454" r:id="rId15"/>
    <p:sldId id="456" r:id="rId16"/>
    <p:sldId id="455" r:id="rId17"/>
    <p:sldId id="458" r:id="rId18"/>
    <p:sldId id="459" r:id="rId19"/>
    <p:sldId id="457" r:id="rId20"/>
    <p:sldId id="460" r:id="rId21"/>
    <p:sldId id="461" r:id="rId22"/>
    <p:sldId id="462" r:id="rId23"/>
    <p:sldId id="463" r:id="rId24"/>
    <p:sldId id="464" r:id="rId25"/>
    <p:sldId id="465" r:id="rId26"/>
    <p:sldId id="466" r:id="rId27"/>
    <p:sldId id="467" r:id="rId28"/>
    <p:sldId id="468" r:id="rId29"/>
    <p:sldId id="469" r:id="rId30"/>
    <p:sldId id="470" r:id="rId31"/>
    <p:sldId id="471" r:id="rId32"/>
    <p:sldId id="473" r:id="rId33"/>
    <p:sldId id="472" r:id="rId34"/>
    <p:sldId id="474" r:id="rId35"/>
    <p:sldId id="448" r:id="rId36"/>
    <p:sldId id="476" r:id="rId37"/>
    <p:sldId id="478" r:id="rId38"/>
    <p:sldId id="479" r:id="rId39"/>
    <p:sldId id="480" r:id="rId40"/>
    <p:sldId id="481" r:id="rId41"/>
    <p:sldId id="447" r:id="rId42"/>
    <p:sldId id="383" r:id="rId43"/>
    <p:sldId id="398" r:id="rId44"/>
  </p:sldIdLst>
  <p:sldSz cx="24384000" cy="13716000"/>
  <p:notesSz cx="6858000" cy="9144000"/>
  <p:embeddedFontLst>
    <p:embeddedFont>
      <p:font typeface="나눔스퀘어 ExtraBold" pitchFamily="50" charset="-127"/>
      <p:bold r:id="rId46"/>
    </p:embeddedFont>
    <p:embeddedFont>
      <p:font typeface="나눔스퀘어라운드 Bold" pitchFamily="50" charset="-127"/>
      <p:bold r:id="rId47"/>
    </p:embeddedFont>
    <p:embeddedFont>
      <p:font typeface="맑은 고딕" pitchFamily="50" charset="-127"/>
      <p:regular r:id="rId48"/>
      <p:bold r:id="rId49"/>
    </p:embeddedFont>
    <p:embeddedFont>
      <p:font typeface="나눔스퀘어" pitchFamily="50" charset="-127"/>
      <p:regular r:id="rId50"/>
    </p:embeddedFont>
    <p:embeddedFont>
      <p:font typeface="Lato Light" charset="0"/>
      <p:regular r:id="rId51"/>
    </p:embeddedFont>
    <p:embeddedFont>
      <p:font typeface="Calibri" pitchFamily="34" charset="0"/>
      <p:regular r:id="rId52"/>
      <p:bold r:id="rId53"/>
      <p:italic r:id="rId54"/>
      <p:boldItalic r:id="rId55"/>
    </p:embeddedFont>
    <p:embeddedFont>
      <p:font typeface="Lato" charset="0"/>
      <p:regular r:id="rId56"/>
      <p:bold r:id="rId57"/>
      <p:italic r:id="rId58"/>
    </p:embeddedFont>
    <p:embeddedFont>
      <p:font typeface="나눔바른펜" pitchFamily="50" charset="-127"/>
      <p:regular r:id="rId59"/>
      <p:bold r:id="rId60"/>
    </p:embeddedFont>
    <p:embeddedFont>
      <p:font typeface="Lato Black" charset="0"/>
      <p:bold r:id="rId61"/>
      <p:boldItalic r:id="rId62"/>
    </p:embeddedFont>
    <p:embeddedFont>
      <p:font typeface="나눔스퀘어 Bold" pitchFamily="50" charset="-127"/>
      <p:bold r:id="rId63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A50"/>
    <a:srgbClr val="A5ABB1"/>
    <a:srgbClr val="005EA4"/>
    <a:srgbClr val="0C64B4"/>
    <a:srgbClr val="FF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6" autoAdjust="0"/>
    <p:restoredTop sz="92132" autoAdjust="0"/>
  </p:normalViewPr>
  <p:slideViewPr>
    <p:cSldViewPr snapToGrid="0" showGuides="1">
      <p:cViewPr varScale="1">
        <p:scale>
          <a:sx n="53" d="100"/>
          <a:sy n="53" d="100"/>
        </p:scale>
        <p:origin x="-1038" y="-10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98990-1559-41D3-860D-C7A97E3162F4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BE9C4-6080-4E5E-84C0-89544EF87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2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1</a:t>
            </a:r>
            <a:r>
              <a:rPr lang="ko-KR" altLang="en-US" dirty="0"/>
              <a:t>조입니다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 프로젝트 스마트 윈도우 발표를 시작하겠습니다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484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88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66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주제를 간단히 다시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55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8834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8812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59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673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6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47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6304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883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궁금하신 사항이 있으시면</a:t>
            </a:r>
            <a:r>
              <a:rPr lang="ko-KR" altLang="en-US" baseline="0" dirty="0"/>
              <a:t> 질문 </a:t>
            </a:r>
            <a:r>
              <a:rPr lang="ko-KR" altLang="en-US" baseline="0" dirty="0" err="1"/>
              <a:t>부탁드리겠습니다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9891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더 질문이 없으시면 여기까지 </a:t>
            </a:r>
            <a:r>
              <a:rPr lang="en-US" altLang="ko-KR" dirty="0"/>
              <a:t>1</a:t>
            </a:r>
            <a:r>
              <a:rPr lang="ko-KR" altLang="en-US" dirty="0"/>
              <a:t>조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057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제작에 사용한 모듈을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56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제작에 사용한 모듈을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56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883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8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3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2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=""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2438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/>
        </p:nvSpPr>
        <p:spPr>
          <a:xfrm>
            <a:off x="8420546" y="4622431"/>
            <a:ext cx="1028523" cy="10285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0"/>
          </a:p>
        </p:txBody>
      </p:sp>
      <p:sp>
        <p:nvSpPr>
          <p:cNvPr id="3" name="TextBox 2"/>
          <p:cNvSpPr txBox="1"/>
          <p:nvPr/>
        </p:nvSpPr>
        <p:spPr>
          <a:xfrm>
            <a:off x="8919099" y="4351065"/>
            <a:ext cx="6622006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0" spc="-300" dirty="0">
                <a:solidFill>
                  <a:schemeClr val="accent1"/>
                </a:solidFill>
                <a:latin typeface="Lato Black" panose="020F0A02020204030203" pitchFamily="34" charset="0"/>
              </a:rPr>
              <a:t>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5212" y="6128361"/>
            <a:ext cx="12309781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0" spc="-300" dirty="0">
                <a:solidFill>
                  <a:schemeClr val="accent1"/>
                </a:solidFill>
                <a:latin typeface="Lato Black" panose="020F0A02020204030203" pitchFamily="34" charset="0"/>
              </a:rPr>
              <a:t>Programming</a:t>
            </a:r>
            <a:endParaRPr lang="en-US" sz="16000" spc="-300" dirty="0">
              <a:solidFill>
                <a:srgbClr val="0070C0"/>
              </a:solidFill>
              <a:latin typeface="Lato Black" panose="020F0A02020204030203" pitchFamily="34" charset="0"/>
            </a:endParaRPr>
          </a:p>
        </p:txBody>
      </p:sp>
      <p:sp>
        <p:nvSpPr>
          <p:cNvPr id="8" name="Oval 1"/>
          <p:cNvSpPr/>
          <p:nvPr/>
        </p:nvSpPr>
        <p:spPr>
          <a:xfrm>
            <a:off x="18299319" y="7798474"/>
            <a:ext cx="264872" cy="2648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0"/>
          </a:p>
        </p:txBody>
      </p:sp>
    </p:spTree>
    <p:extLst>
      <p:ext uri="{BB962C8B-B14F-4D97-AF65-F5344CB8AC3E}">
        <p14:creationId xmlns:p14="http://schemas.microsoft.com/office/powerpoint/2010/main" val="155981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9947563" y="4613564"/>
            <a:ext cx="4488873" cy="44888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109577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 리스트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34235" y="2043953"/>
            <a:ext cx="18915530" cy="10596282"/>
            <a:chOff x="2734235" y="2043953"/>
            <a:chExt cx="18915530" cy="10596282"/>
          </a:xfrm>
        </p:grpSpPr>
        <p:grpSp>
          <p:nvGrpSpPr>
            <p:cNvPr id="6" name="그룹 5"/>
            <p:cNvGrpSpPr/>
            <p:nvPr/>
          </p:nvGrpSpPr>
          <p:grpSpPr>
            <a:xfrm>
              <a:off x="2734235" y="2043953"/>
              <a:ext cx="18915530" cy="10596282"/>
              <a:chOff x="2187388" y="2492189"/>
              <a:chExt cx="18915530" cy="9646023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87388" y="2492189"/>
                <a:ext cx="18915530" cy="9646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8000" cap="all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599765" y="2921622"/>
                <a:ext cx="495039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나눔바른펜" pitchFamily="50" charset="-127"/>
                    <a:ea typeface="나눔바른펜" pitchFamily="50" charset="-127"/>
                  </a:rPr>
                  <a:t>김준호</a:t>
                </a:r>
                <a:r>
                  <a:rPr lang="en-US" altLang="ko-KR" sz="5400" dirty="0">
                    <a:latin typeface="나눔바른펜" pitchFamily="50" charset="-127"/>
                    <a:ea typeface="나눔바른펜" pitchFamily="50" charset="-127"/>
                  </a:rPr>
                  <a:t> </a:t>
                </a:r>
                <a:r>
                  <a:rPr lang="ko-KR" altLang="en-US" sz="5400" dirty="0">
                    <a:latin typeface="나눔바른펜" pitchFamily="50" charset="-127"/>
                    <a:ea typeface="나눔바른펜" pitchFamily="50" charset="-127"/>
                  </a:rPr>
                  <a:t>구현 리스트</a:t>
                </a:r>
              </a:p>
            </p:txBody>
          </p:sp>
          <p:cxnSp>
            <p:nvCxnSpPr>
              <p:cNvPr id="5" name="직선 연결선 4"/>
              <p:cNvCxnSpPr/>
              <p:nvPr/>
            </p:nvCxnSpPr>
            <p:spPr>
              <a:xfrm>
                <a:off x="2599765" y="3844952"/>
                <a:ext cx="1789355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평행 사변형 8"/>
            <p:cNvSpPr/>
            <p:nvPr/>
          </p:nvSpPr>
          <p:spPr>
            <a:xfrm>
              <a:off x="20690541" y="3245224"/>
              <a:ext cx="537883" cy="28475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21424" y="3869362"/>
            <a:ext cx="17543928" cy="80945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4000" dirty="0" err="1">
                <a:latin typeface="나눔바른펜" pitchFamily="50" charset="-127"/>
                <a:ea typeface="나눔바른펜" pitchFamily="50" charset="-127"/>
              </a:rPr>
              <a:t>리다이렉션</a:t>
            </a:r>
            <a:r>
              <a:rPr lang="ko-KR" altLang="en-US" sz="40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(&gt;, &lt;)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4000" dirty="0">
                <a:latin typeface="나눔바른펜" pitchFamily="50" charset="-127"/>
                <a:ea typeface="나눔바른펜" pitchFamily="50" charset="-127"/>
              </a:rPr>
              <a:t>파이프라인 </a:t>
            </a: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(|)  	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History()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Alias()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err="1">
                <a:latin typeface="나눔바른펜" pitchFamily="50" charset="-127"/>
                <a:ea typeface="나눔바른펜" pitchFamily="50" charset="-127"/>
              </a:rPr>
              <a:t>Cp</a:t>
            </a: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4000" dirty="0" smtClean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Clear </a:t>
            </a: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(</a:t>
            </a:r>
            <a:r>
              <a:rPr lang="ko-KR" altLang="en-US" sz="4000" dirty="0" smtClean="0">
                <a:latin typeface="나눔바른펜" pitchFamily="50" charset="-127"/>
                <a:ea typeface="나눔바른펜" pitchFamily="50" charset="-127"/>
              </a:rPr>
              <a:t>생략</a:t>
            </a: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Cd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err="1" smtClean="0">
                <a:latin typeface="나눔바른펜" pitchFamily="50" charset="-127"/>
                <a:ea typeface="나눔바른펜" pitchFamily="50" charset="-127"/>
              </a:rPr>
              <a:t>Chmod</a:t>
            </a: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err="1" smtClean="0">
                <a:latin typeface="나눔바른펜" pitchFamily="50" charset="-127"/>
                <a:ea typeface="나눔바른펜" pitchFamily="50" charset="-127"/>
              </a:rPr>
              <a:t>Rm</a:t>
            </a: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err="1">
                <a:latin typeface="나눔바른펜" pitchFamily="50" charset="-127"/>
                <a:ea typeface="나눔바른펜" pitchFamily="50" charset="-127"/>
              </a:rPr>
              <a:t>Mv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Head, Tail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리다이렉션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4" y="4207988"/>
            <a:ext cx="11136253" cy="369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2332" y="1969714"/>
            <a:ext cx="5920068" cy="1101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3532461" y="3230310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Smallsh.h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3282331" y="894596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" y="10564067"/>
            <a:ext cx="11862805" cy="177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3532461" y="9527608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1398" y="6311800"/>
            <a:ext cx="5844988" cy="1344059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304153" y="7171765"/>
            <a:ext cx="5844988" cy="312205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8859" y="10564067"/>
            <a:ext cx="10242576" cy="164586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39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사각형 설명선 10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54" y="1559019"/>
            <a:ext cx="9194427" cy="1126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072" y="1559019"/>
            <a:ext cx="10317849" cy="1126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52059" y="6221506"/>
            <a:ext cx="4696976" cy="6563468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291141" y="6806281"/>
            <a:ext cx="6140294" cy="4525107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6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사각형 설명선 10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086" y="1930602"/>
            <a:ext cx="10263037" cy="1099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6" y="1930602"/>
            <a:ext cx="11310306" cy="1099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94858" y="8408895"/>
            <a:ext cx="7269847" cy="145228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200622" y="8283388"/>
            <a:ext cx="7269847" cy="1828800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사각형 설명선 10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</a:t>
            </a:r>
            <a:r>
              <a:rPr lang="ko-KR" altLang="en-US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캡처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0549251" y="4623710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In_Redirction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0549251" y="2597686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Out_Redirction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94" y="2597686"/>
            <a:ext cx="9307606" cy="1018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55594" y="2633545"/>
            <a:ext cx="7269847" cy="539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55593" y="4736833"/>
            <a:ext cx="7269847" cy="539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파이프라인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18" y="1569267"/>
            <a:ext cx="7153834" cy="1180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343" y="5217460"/>
            <a:ext cx="10232780" cy="3768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520018" y="6703521"/>
            <a:ext cx="5847230" cy="1902597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72418" y="10137003"/>
            <a:ext cx="5847230" cy="1902597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339343" y="5217460"/>
            <a:ext cx="2797128" cy="27048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5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history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2" y="2120853"/>
            <a:ext cx="17158013" cy="52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2" y="2943506"/>
            <a:ext cx="13111490" cy="299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2" y="6095999"/>
            <a:ext cx="7226956" cy="734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536588" y="12478870"/>
            <a:ext cx="5847230" cy="341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15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사각형 설명선 11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6" y="1580871"/>
            <a:ext cx="8638934" cy="12033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45" y="1580871"/>
            <a:ext cx="8310002" cy="559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45" y="7467207"/>
            <a:ext cx="8794096" cy="591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24536" y="5486399"/>
            <a:ext cx="5847230" cy="44823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7171766" y="5934635"/>
            <a:ext cx="4356846" cy="3783106"/>
          </a:xfrm>
          <a:prstGeom prst="straightConnector1">
            <a:avLst/>
          </a:prstGeom>
          <a:ln w="76200">
            <a:solidFill>
              <a:srgbClr val="F05A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66708" y="12324328"/>
            <a:ext cx="5847230" cy="69924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08631" y="8740591"/>
            <a:ext cx="5847230" cy="69924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사각형 설명선 11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5" y="1643903"/>
            <a:ext cx="8979593" cy="1163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997" y="1643903"/>
            <a:ext cx="11739282" cy="10978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14666" y="5245571"/>
            <a:ext cx="5847230" cy="34962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48948" y="3119718"/>
            <a:ext cx="5847230" cy="63771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18523" y="5791200"/>
            <a:ext cx="7348017" cy="5611905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9464675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800" cap="all" spc="150" dirty="0">
                <a:solidFill>
                  <a:srgbClr val="0070C0"/>
                </a:solidFill>
                <a:latin typeface="Lato Black" panose="020F0A02020204030203" pitchFamily="34" charset="0"/>
              </a:rPr>
              <a:t>C</a:t>
            </a:r>
            <a:r>
              <a:rPr lang="en-US" sz="13800" cap="all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</a:rPr>
              <a:t>ontent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3876431" y="5638264"/>
            <a:ext cx="6383069" cy="1206042"/>
            <a:chOff x="13876431" y="4495258"/>
            <a:chExt cx="6383069" cy="1206042"/>
          </a:xfrm>
        </p:grpSpPr>
        <p:sp>
          <p:nvSpPr>
            <p:cNvPr id="28" name="TextBox 27"/>
            <p:cNvSpPr txBox="1"/>
            <p:nvPr/>
          </p:nvSpPr>
          <p:spPr>
            <a:xfrm>
              <a:off x="13876431" y="4495258"/>
              <a:ext cx="81753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6000" cap="all" spc="150" dirty="0">
                  <a:solidFill>
                    <a:srgbClr val="A5ABB1"/>
                  </a:solidFill>
                  <a:latin typeface="Lato Black" panose="020F0A02020204030203" pitchFamily="34" charset="0"/>
                </a:rPr>
                <a:t>01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198084" y="4558886"/>
              <a:ext cx="499491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4400" b="1" cap="all" spc="100" dirty="0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주제</a:t>
              </a:r>
              <a:endParaRPr lang="en-US" sz="4400" b="1" cap="all" spc="100" dirty="0">
                <a:solidFill>
                  <a:schemeClr val="accent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64584" y="5279903"/>
              <a:ext cx="4994916" cy="421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en-US" altLang="ko-KR" sz="2400" cap="all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 Light" panose="020B0306030504020204" pitchFamily="34" charset="0"/>
                </a:rPr>
                <a:t>project topic</a:t>
              </a:r>
              <a:endParaRPr lang="en-US" sz="2400" cap="all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876431" y="7197087"/>
            <a:ext cx="6383069" cy="1177638"/>
            <a:chOff x="13876431" y="5973265"/>
            <a:chExt cx="6383069" cy="1177638"/>
          </a:xfrm>
        </p:grpSpPr>
        <p:sp>
          <p:nvSpPr>
            <p:cNvPr id="29" name="TextBox 28"/>
            <p:cNvSpPr txBox="1"/>
            <p:nvPr/>
          </p:nvSpPr>
          <p:spPr>
            <a:xfrm>
              <a:off x="15198084" y="6036893"/>
              <a:ext cx="499491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4400" b="1" cap="all" spc="100" dirty="0" err="1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쉘의</a:t>
              </a:r>
              <a:r>
                <a:rPr lang="ko-KR" altLang="en-US" sz="4400" b="1" cap="all" spc="100" dirty="0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소개</a:t>
              </a:r>
              <a:endParaRPr lang="en-US" altLang="ko-KR" sz="4400" b="1" cap="all" spc="100" dirty="0">
                <a:solidFill>
                  <a:schemeClr val="accent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264584" y="6757910"/>
              <a:ext cx="4994916" cy="392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en-US" altLang="ko-KR" sz="2400" cap="all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 Light" panose="020B0306030504020204" pitchFamily="34" charset="0"/>
                </a:rPr>
                <a:t>introduce shell</a:t>
              </a:r>
              <a:endParaRPr lang="en-US" altLang="ko-KR" sz="2400" cap="all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876431" y="5973265"/>
              <a:ext cx="81753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6000" cap="all" spc="150" dirty="0">
                  <a:solidFill>
                    <a:srgbClr val="A5ABB1"/>
                  </a:solidFill>
                  <a:latin typeface="Lato Black" panose="020F0A02020204030203" pitchFamily="34" charset="0"/>
                </a:rPr>
                <a:t>02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876431" y="8727506"/>
            <a:ext cx="6383069" cy="1177638"/>
            <a:chOff x="13876431" y="7493783"/>
            <a:chExt cx="6383069" cy="1177638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499491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4400" b="1" cap="all" spc="100" dirty="0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</a:t>
              </a:r>
              <a:r>
                <a:rPr lang="ko-KR" altLang="en-US" sz="4400" b="1" cap="all" spc="100" dirty="0" err="1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쉘</a:t>
              </a:r>
              <a:endParaRPr lang="en-US" altLang="ko-KR" sz="4400" b="1" cap="all" spc="100" dirty="0">
                <a:solidFill>
                  <a:schemeClr val="accent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264584" y="8278428"/>
              <a:ext cx="4994916" cy="392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en-US" altLang="ko-KR" sz="2400" cap="all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 Light" panose="020B0306030504020204" pitchFamily="34" charset="0"/>
                </a:rPr>
                <a:t>Smart shell</a:t>
              </a:r>
              <a:endParaRPr lang="en-US" altLang="ko-KR" sz="2400" cap="all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876431" y="7493783"/>
              <a:ext cx="81753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6000" cap="all" spc="150" dirty="0">
                  <a:solidFill>
                    <a:srgbClr val="A5ABB1"/>
                  </a:solidFill>
                  <a:latin typeface="Lato Black" panose="020F0A02020204030203" pitchFamily="34" charset="0"/>
                </a:rPr>
                <a:t>03</a:t>
              </a:r>
            </a:p>
          </p:txBody>
        </p:sp>
      </p:grpSp>
      <p:pic>
        <p:nvPicPr>
          <p:cNvPr id="2050" name="Picture 2" descr="유닉스 시스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740" y="4768998"/>
            <a:ext cx="10278193" cy="57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0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alias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4" y="2122394"/>
            <a:ext cx="10088970" cy="1006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492" y="1381543"/>
            <a:ext cx="13688567" cy="1106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679442" y="3585883"/>
            <a:ext cx="5847230" cy="63771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904119" y="2537012"/>
            <a:ext cx="7401810" cy="3307975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379248" y="8767483"/>
            <a:ext cx="7401810" cy="322730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4" y="1502989"/>
            <a:ext cx="12643429" cy="547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4" y="9248214"/>
            <a:ext cx="10583768" cy="312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캡처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09865" y="821811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Devlop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5724" y="1502990"/>
            <a:ext cx="7401810" cy="540964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5724" y="3537978"/>
            <a:ext cx="7401810" cy="540964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Kimjunho.c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42" y="1557617"/>
            <a:ext cx="9391257" cy="1188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171" y="1557616"/>
            <a:ext cx="6896100" cy="494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170" y="6732493"/>
            <a:ext cx="11837579" cy="663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64520" y="10104907"/>
            <a:ext cx="2797128" cy="27048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07320" y="3426202"/>
            <a:ext cx="6893998" cy="1271304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071273" y="6732493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cp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27" y="2124074"/>
            <a:ext cx="10718747" cy="10827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38426" y="9708775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59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cd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376" y="2563343"/>
            <a:ext cx="12181248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42" y="7602068"/>
            <a:ext cx="14240715" cy="593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071642" y="9471210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71642" y="7611030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71642" y="11017622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3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chmod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76" y="3466256"/>
            <a:ext cx="12422041" cy="823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808119" y="8086165"/>
            <a:ext cx="4778327" cy="753035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3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2760247" y="12784974"/>
            <a:ext cx="162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 / 35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6" y="1417542"/>
            <a:ext cx="8224356" cy="1075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222" y="0"/>
            <a:ext cx="8094569" cy="7060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720" y="5576408"/>
            <a:ext cx="9624281" cy="810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Kimjunho.c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63696" y="1766046"/>
            <a:ext cx="5603079" cy="28418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9720" y="5603303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9720" y="7423139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59720" y="8696127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9719" y="10489067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759718" y="11855352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2760247" y="12784974"/>
            <a:ext cx="162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 / 35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rm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08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3" y="2154555"/>
            <a:ext cx="10441261" cy="1030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024" y="4073002"/>
            <a:ext cx="10396449" cy="4107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1"/>
          <a:stretch/>
        </p:blipFill>
        <p:spPr bwMode="auto">
          <a:xfrm>
            <a:off x="17624612" y="8180794"/>
            <a:ext cx="6759388" cy="558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083626" y="5647770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3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 8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Kimjunho.c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99" y="2310093"/>
            <a:ext cx="9470754" cy="930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941" y="1550055"/>
            <a:ext cx="12122128" cy="11108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859508" y="5916706"/>
            <a:ext cx="5070209" cy="1187404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59508" y="7530353"/>
            <a:ext cx="5070209" cy="1554957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393037" y="8830236"/>
            <a:ext cx="10198022" cy="330797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 8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캡처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78" y="1829360"/>
            <a:ext cx="16941345" cy="4445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78" y="6858000"/>
            <a:ext cx="15855204" cy="5038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41878" y="2115670"/>
            <a:ext cx="6782922" cy="59370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41878" y="6858000"/>
            <a:ext cx="6782922" cy="59370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388" t="7865" r="6635" b="7865"/>
          <a:stretch/>
        </p:blipFill>
        <p:spPr>
          <a:xfrm>
            <a:off x="12197542" y="0"/>
            <a:ext cx="12186458" cy="13716000"/>
          </a:xfrm>
        </p:spPr>
      </p:pic>
      <p:sp>
        <p:nvSpPr>
          <p:cNvPr id="2" name="직사각형 1"/>
          <p:cNvSpPr/>
          <p:nvPr/>
        </p:nvSpPr>
        <p:spPr>
          <a:xfrm>
            <a:off x="6520874" y="4305993"/>
            <a:ext cx="11342252" cy="51040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endParaRPr lang="en-US" altLang="ko-KR" sz="8000" cap="all" spc="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400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topic</a:t>
            </a:r>
          </a:p>
        </p:txBody>
      </p:sp>
      <p:sp>
        <p:nvSpPr>
          <p:cNvPr id="8" name="L 도형 7"/>
          <p:cNvSpPr/>
          <p:nvPr/>
        </p:nvSpPr>
        <p:spPr>
          <a:xfrm rot="5400000">
            <a:off x="6145876" y="3990110"/>
            <a:ext cx="1645920" cy="1645920"/>
          </a:xfrm>
          <a:prstGeom prst="corner">
            <a:avLst>
              <a:gd name="adj1" fmla="val 42929"/>
              <a:gd name="adj2" fmla="val 38889"/>
            </a:avLst>
          </a:prstGeom>
          <a:solidFill>
            <a:schemeClr val="accent6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mv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09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0" y="2149849"/>
            <a:ext cx="11561429" cy="1044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129" y="2598085"/>
            <a:ext cx="12073961" cy="921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141878" y="6382869"/>
            <a:ext cx="6782922" cy="1990165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7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Kimjunho.c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478" y="2472576"/>
            <a:ext cx="15027816" cy="926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427006" y="6999547"/>
            <a:ext cx="13847111" cy="278991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 8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캡처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7" y="1538008"/>
            <a:ext cx="13013710" cy="836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25" y="9925353"/>
            <a:ext cx="10270509" cy="379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09866" y="5091517"/>
            <a:ext cx="6782922" cy="44867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9865" y="1538008"/>
            <a:ext cx="10001569" cy="44867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9864" y="8754596"/>
            <a:ext cx="1951265" cy="76592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17725" y="9925353"/>
            <a:ext cx="4766181" cy="382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17725" y="12986788"/>
            <a:ext cx="1646463" cy="382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1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tail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3" y="2081493"/>
            <a:ext cx="11397927" cy="1009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649" y="2081493"/>
            <a:ext cx="11267535" cy="1009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876361" y="9516921"/>
            <a:ext cx="8979592" cy="185032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3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tail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3" y="2093818"/>
            <a:ext cx="10853637" cy="217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2" y="4520452"/>
            <a:ext cx="15404661" cy="638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28762" y="4552714"/>
            <a:ext cx="8979592" cy="503380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9947563" y="4613564"/>
            <a:ext cx="4488873" cy="44888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김동훈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109577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 리스트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34235" y="2043953"/>
            <a:ext cx="18915530" cy="10596282"/>
            <a:chOff x="2734235" y="2043953"/>
            <a:chExt cx="18915530" cy="10596282"/>
          </a:xfrm>
        </p:grpSpPr>
        <p:grpSp>
          <p:nvGrpSpPr>
            <p:cNvPr id="6" name="그룹 5"/>
            <p:cNvGrpSpPr/>
            <p:nvPr/>
          </p:nvGrpSpPr>
          <p:grpSpPr>
            <a:xfrm>
              <a:off x="2734235" y="2043953"/>
              <a:ext cx="18915530" cy="10596282"/>
              <a:chOff x="2187388" y="2492189"/>
              <a:chExt cx="18915530" cy="9646023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87388" y="2492189"/>
                <a:ext cx="18915530" cy="9646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8000" cap="all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599765" y="2921622"/>
                <a:ext cx="4929555" cy="840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나눔바른펜" pitchFamily="50" charset="-127"/>
                    <a:ea typeface="나눔바른펜" pitchFamily="50" charset="-127"/>
                  </a:rPr>
                  <a:t>김동훈</a:t>
                </a:r>
                <a:r>
                  <a:rPr lang="en-US" altLang="ko-KR" sz="5400" dirty="0">
                    <a:latin typeface="나눔바른펜" pitchFamily="50" charset="-127"/>
                    <a:ea typeface="나눔바른펜" pitchFamily="50" charset="-127"/>
                  </a:rPr>
                  <a:t> </a:t>
                </a:r>
                <a:r>
                  <a:rPr lang="ko-KR" altLang="en-US" sz="5400" dirty="0">
                    <a:latin typeface="나눔바른펜" pitchFamily="50" charset="-127"/>
                    <a:ea typeface="나눔바른펜" pitchFamily="50" charset="-127"/>
                  </a:rPr>
                  <a:t>구현 리스트</a:t>
                </a:r>
              </a:p>
            </p:txBody>
          </p:sp>
          <p:cxnSp>
            <p:nvCxnSpPr>
              <p:cNvPr id="5" name="직선 연결선 4"/>
              <p:cNvCxnSpPr/>
              <p:nvPr/>
            </p:nvCxnSpPr>
            <p:spPr>
              <a:xfrm>
                <a:off x="2599765" y="3844952"/>
                <a:ext cx="1789355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평행 사변형 8"/>
            <p:cNvSpPr/>
            <p:nvPr/>
          </p:nvSpPr>
          <p:spPr>
            <a:xfrm>
              <a:off x="20690541" y="3245224"/>
              <a:ext cx="537883" cy="28475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21424" y="3869362"/>
            <a:ext cx="17543928" cy="397031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800" dirty="0" err="1">
                <a:latin typeface="나눔바른펜" pitchFamily="50" charset="-127"/>
                <a:ea typeface="나눔바른펜" pitchFamily="50" charset="-127"/>
              </a:rPr>
              <a:t>ctime</a:t>
            </a: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800" dirty="0" err="1">
                <a:latin typeface="나눔바른펜" pitchFamily="50" charset="-127"/>
                <a:ea typeface="나눔바른펜" pitchFamily="50" charset="-127"/>
              </a:rPr>
              <a:t>uname</a:t>
            </a: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800" dirty="0" err="1">
                <a:latin typeface="나눔바른펜" pitchFamily="50" charset="-127"/>
                <a:ea typeface="나눔바른펜" pitchFamily="50" charset="-127"/>
              </a:rPr>
              <a:t>sysconf</a:t>
            </a: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800" dirty="0" err="1">
                <a:latin typeface="나눔바른펜" pitchFamily="50" charset="-127"/>
                <a:ea typeface="나눔바른펜" pitchFamily="50" charset="-127"/>
              </a:rPr>
              <a:t>getuid</a:t>
            </a: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ctime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7D600459-9C56-40AE-895D-3EEA124E4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3" y="2153448"/>
            <a:ext cx="10444037" cy="70838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3AD74E5-5FA3-4131-A4EF-3CE5BB088D8D}"/>
              </a:ext>
            </a:extLst>
          </p:cNvPr>
          <p:cNvSpPr txBox="1"/>
          <p:nvPr/>
        </p:nvSpPr>
        <p:spPr>
          <a:xfrm>
            <a:off x="11999167" y="2597832"/>
            <a:ext cx="120802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voidctime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시간관련 정보를 </a:t>
            </a:r>
            <a:r>
              <a:rPr lang="ko-KR" altLang="en-US" dirty="0" err="1"/>
              <a:t>얻기위한</a:t>
            </a:r>
            <a:r>
              <a:rPr lang="ko-KR" altLang="en-US" dirty="0"/>
              <a:t> </a:t>
            </a:r>
            <a:r>
              <a:rPr lang="en-US" altLang="ko-KR" dirty="0" err="1"/>
              <a:t>time_t</a:t>
            </a:r>
            <a:r>
              <a:rPr lang="en-US" altLang="ko-KR" dirty="0"/>
              <a:t> </a:t>
            </a:r>
            <a:r>
              <a:rPr lang="ko-KR" altLang="en-US" dirty="0"/>
              <a:t>구조체변수 </a:t>
            </a:r>
            <a:r>
              <a:rPr lang="en-US" altLang="ko-KR" dirty="0"/>
              <a:t>t </a:t>
            </a:r>
            <a:r>
              <a:rPr lang="ko-KR" altLang="en-US" dirty="0"/>
              <a:t>선언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Time()</a:t>
            </a:r>
            <a:r>
              <a:rPr lang="ko-KR" altLang="en-US" dirty="0"/>
              <a:t>함수로 </a:t>
            </a:r>
            <a:r>
              <a:rPr lang="ko-KR" altLang="en-US" dirty="0" err="1"/>
              <a:t>초단위</a:t>
            </a:r>
            <a:r>
              <a:rPr lang="ko-KR" altLang="en-US" dirty="0"/>
              <a:t> 시간을 구함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t </a:t>
            </a:r>
            <a:r>
              <a:rPr lang="ko-KR" altLang="en-US" dirty="0"/>
              <a:t>를 </a:t>
            </a:r>
            <a:r>
              <a:rPr lang="ko-KR" altLang="en-US" dirty="0" err="1"/>
              <a:t>출력시</a:t>
            </a:r>
            <a:r>
              <a:rPr lang="ko-KR" altLang="en-US" dirty="0"/>
              <a:t> 시간을 초단위로 출력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ctime</a:t>
            </a:r>
            <a:r>
              <a:rPr lang="en-US" altLang="ko-KR" dirty="0"/>
              <a:t>()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통하면 사람이 이해하기 쉬운 형태로 출력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FD1A17FD-9278-4CB4-BB2F-4E6076D27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26" y="9744834"/>
            <a:ext cx="21834826" cy="30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8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uname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내용 개체 틀 4" descr="테이블, 화면, 모니터, 노트북이(가) 표시된 사진&#10;&#10;자동 생성된 설명">
            <a:extLst>
              <a:ext uri="{FF2B5EF4-FFF2-40B4-BE49-F238E27FC236}">
                <a16:creationId xmlns="" xmlns:a16="http://schemas.microsoft.com/office/drawing/2014/main" id="{CD452ABF-A271-4638-954E-F9E45E381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1" y="2069011"/>
            <a:ext cx="10571839" cy="7037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F5D61A0-B6EE-47D5-88B1-70C320EA7B0E}"/>
              </a:ext>
            </a:extLst>
          </p:cNvPr>
          <p:cNvSpPr txBox="1"/>
          <p:nvPr/>
        </p:nvSpPr>
        <p:spPr>
          <a:xfrm>
            <a:off x="12428377" y="2765594"/>
            <a:ext cx="113577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Voiduname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ko-KR" altLang="en-US" dirty="0"/>
              <a:t>운영체제 </a:t>
            </a:r>
            <a:r>
              <a:rPr lang="ko-KR" altLang="en-US" dirty="0" err="1"/>
              <a:t>담기위한</a:t>
            </a:r>
            <a:r>
              <a:rPr lang="ko-KR" altLang="en-US" dirty="0"/>
              <a:t> </a:t>
            </a:r>
            <a:r>
              <a:rPr lang="en-US" altLang="ko-KR" dirty="0" err="1"/>
              <a:t>utsname</a:t>
            </a:r>
            <a:r>
              <a:rPr lang="ko-KR" altLang="en-US" dirty="0"/>
              <a:t>구조체변수 </a:t>
            </a:r>
            <a:r>
              <a:rPr lang="en-US" altLang="ko-KR" dirty="0" err="1"/>
              <a:t>uts</a:t>
            </a:r>
            <a:r>
              <a:rPr lang="ko-KR" altLang="en-US" dirty="0"/>
              <a:t>를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Utsname</a:t>
            </a:r>
            <a:r>
              <a:rPr lang="ko-KR" altLang="en-US" dirty="0"/>
              <a:t>의 구조체 항목을 호출해서</a:t>
            </a:r>
            <a:endParaRPr lang="en-US" altLang="ko-KR" dirty="0"/>
          </a:p>
          <a:p>
            <a:r>
              <a:rPr lang="ko-KR" altLang="en-US" dirty="0"/>
              <a:t>운영체제 이름</a:t>
            </a:r>
            <a:r>
              <a:rPr lang="en-US" altLang="ko-KR" dirty="0"/>
              <a:t>, </a:t>
            </a:r>
            <a:r>
              <a:rPr lang="ko-KR" altLang="en-US" dirty="0" err="1"/>
              <a:t>네트워크노드명</a:t>
            </a:r>
            <a:r>
              <a:rPr lang="en-US" altLang="ko-KR" dirty="0"/>
              <a:t>, </a:t>
            </a:r>
            <a:r>
              <a:rPr lang="ko-KR" altLang="en-US" dirty="0"/>
              <a:t>운영체제 </a:t>
            </a:r>
            <a:r>
              <a:rPr lang="ko-KR" altLang="en-US" dirty="0" err="1"/>
              <a:t>릴리즈번호</a:t>
            </a:r>
            <a:r>
              <a:rPr lang="en-US" altLang="ko-KR" dirty="0"/>
              <a:t>,</a:t>
            </a:r>
            <a:r>
              <a:rPr lang="ko-KR" altLang="en-US" dirty="0" err="1"/>
              <a:t>운영체제버젼</a:t>
            </a:r>
            <a:r>
              <a:rPr lang="en-US" altLang="ko-KR" dirty="0"/>
              <a:t>, </a:t>
            </a:r>
            <a:r>
              <a:rPr lang="ko-KR" altLang="en-US" dirty="0"/>
              <a:t>하드웨어의 표준이름을 출력함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1A9EAD1B-D0F2-4447-AE97-997B297B4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3" y="9727018"/>
            <a:ext cx="21995615" cy="33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sysconf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내용 개체 틀 4" descr="노트북, 화면, 앉아있는, 검은색이(가) 표시된 사진&#10;&#10;자동 생성된 설명">
            <a:extLst>
              <a:ext uri="{FF2B5EF4-FFF2-40B4-BE49-F238E27FC236}">
                <a16:creationId xmlns="" xmlns:a16="http://schemas.microsoft.com/office/drawing/2014/main" id="{7AF40DFD-DE8A-4EE3-8386-64F325453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5" y="1878680"/>
            <a:ext cx="11211463" cy="743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B9AD1FF-A5D4-4C40-9687-0BE7178F961E}"/>
              </a:ext>
            </a:extLst>
          </p:cNvPr>
          <p:cNvSpPr txBox="1"/>
          <p:nvPr/>
        </p:nvSpPr>
        <p:spPr>
          <a:xfrm>
            <a:off x="12192000" y="1878680"/>
            <a:ext cx="1177548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voidsysconf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sysconf</a:t>
            </a:r>
            <a:r>
              <a:rPr lang="en-US" altLang="ko-KR" dirty="0"/>
              <a:t> </a:t>
            </a:r>
            <a:r>
              <a:rPr lang="ko-KR" altLang="en-US" dirty="0"/>
              <a:t>함수를 호출해서 전달하는 매개변수에 따라 초당 </a:t>
            </a:r>
            <a:r>
              <a:rPr lang="ko-KR" altLang="en-US" dirty="0" err="1"/>
              <a:t>클록틱</a:t>
            </a:r>
            <a:r>
              <a:rPr lang="en-US" altLang="ko-KR" dirty="0"/>
              <a:t>, </a:t>
            </a:r>
            <a:r>
              <a:rPr lang="ko-KR" altLang="en-US" dirty="0"/>
              <a:t>프로세스당 열수 있는 최대 </a:t>
            </a:r>
            <a:r>
              <a:rPr lang="ko-KR" altLang="en-US" dirty="0" err="1"/>
              <a:t>파일수</a:t>
            </a:r>
            <a:r>
              <a:rPr lang="en-US" altLang="ko-KR" dirty="0"/>
              <a:t>, </a:t>
            </a:r>
            <a:r>
              <a:rPr lang="ko-KR" altLang="en-US" dirty="0"/>
              <a:t>로그인명최대길이</a:t>
            </a:r>
            <a:r>
              <a:rPr lang="en-US" altLang="ko-KR" dirty="0"/>
              <a:t>, </a:t>
            </a:r>
            <a:r>
              <a:rPr lang="ko-KR" altLang="en-US" dirty="0" err="1"/>
              <a:t>패스워드최대길이</a:t>
            </a:r>
            <a:r>
              <a:rPr lang="en-US" altLang="ko-KR" dirty="0"/>
              <a:t>, </a:t>
            </a:r>
            <a:r>
              <a:rPr lang="ko-KR" altLang="en-US" dirty="0"/>
              <a:t>한 </a:t>
            </a:r>
            <a:r>
              <a:rPr lang="en-US" altLang="ko-KR" dirty="0"/>
              <a:t>UID</a:t>
            </a:r>
            <a:r>
              <a:rPr lang="ko-KR" altLang="en-US" dirty="0"/>
              <a:t>당 최대 프로세스 수</a:t>
            </a:r>
            <a:r>
              <a:rPr lang="en-US" altLang="ko-KR" dirty="0"/>
              <a:t>, </a:t>
            </a:r>
            <a:r>
              <a:rPr lang="ko-KR" altLang="en-US" dirty="0"/>
              <a:t>시스템이 지원하는 </a:t>
            </a:r>
            <a:r>
              <a:rPr lang="en-US" altLang="ko-KR" dirty="0"/>
              <a:t>POSIX</a:t>
            </a:r>
            <a:r>
              <a:rPr lang="ko-KR" altLang="en-US" dirty="0" err="1"/>
              <a:t>버젼을</a:t>
            </a:r>
            <a:r>
              <a:rPr lang="ko-KR" altLang="en-US" dirty="0"/>
              <a:t> 출력하는 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58293ACB-2FCA-492B-A731-0A936660B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6" y="9675552"/>
            <a:ext cx="23115288" cy="36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ostfiles10.naver.net/20130308_201/bbaroo27_1362725959081SSudU_PNG/%B8%AE%B4%AA%BD%BA%BD%A9_%BC%B3%B8%ED.png?type=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53" y="1828800"/>
            <a:ext cx="17977081" cy="719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0996" y="9019636"/>
            <a:ext cx="8830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유닉스 시스템 프로그래밍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rgbClr val="005EA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5EA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Shell </a:t>
            </a:r>
            <a:r>
              <a:rPr lang="ko-KR" altLang="en-US" dirty="0">
                <a:solidFill>
                  <a:srgbClr val="005EA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59653" y="1828800"/>
            <a:ext cx="17977081" cy="719083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solidFill>
                  <a:schemeClr val="accent6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72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7200" b="1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쉘</a:t>
            </a:r>
            <a:r>
              <a:rPr lang="en-US" altLang="ko-KR" sz="7200" b="1" dirty="0">
                <a:solidFill>
                  <a:schemeClr val="accent6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7200" b="1" dirty="0">
                <a:solidFill>
                  <a:schemeClr val="accent6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7200" b="1" dirty="0">
              <a:solidFill>
                <a:schemeClr val="accent6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L 도형 17"/>
          <p:cNvSpPr/>
          <p:nvPr/>
        </p:nvSpPr>
        <p:spPr>
          <a:xfrm flipH="1">
            <a:off x="15324885" y="10453859"/>
            <a:ext cx="896793" cy="896793"/>
          </a:xfrm>
          <a:prstGeom prst="corner">
            <a:avLst>
              <a:gd name="adj1" fmla="val 2632"/>
              <a:gd name="adj2" fmla="val 263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getuid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C3188C0-1807-40FF-B9FD-DC812E603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5" y="1835947"/>
            <a:ext cx="11618777" cy="7476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BC48B3-FF78-4E38-9E20-92C6135C0376}"/>
              </a:ext>
            </a:extLst>
          </p:cNvPr>
          <p:cNvSpPr txBox="1"/>
          <p:nvPr/>
        </p:nvSpPr>
        <p:spPr>
          <a:xfrm>
            <a:off x="13444152" y="2339800"/>
            <a:ext cx="1023268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voidgetuid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uid</a:t>
            </a:r>
            <a:r>
              <a:rPr lang="ko-KR" altLang="en-US" dirty="0"/>
              <a:t>정보를 </a:t>
            </a:r>
            <a:r>
              <a:rPr lang="ko-KR" altLang="en-US" dirty="0" err="1"/>
              <a:t>담기위한</a:t>
            </a:r>
            <a:r>
              <a:rPr lang="ko-KR" altLang="en-US" dirty="0"/>
              <a:t> 구조체변수</a:t>
            </a:r>
            <a:r>
              <a:rPr lang="en-US" altLang="ko-KR" dirty="0" err="1"/>
              <a:t>uid_t</a:t>
            </a:r>
            <a:r>
              <a:rPr lang="ko-KR" altLang="en-US" dirty="0"/>
              <a:t>를 통해 변수 </a:t>
            </a:r>
            <a:r>
              <a:rPr lang="en-US" altLang="ko-KR" dirty="0" err="1"/>
              <a:t>uid,euid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getuid,geteuid</a:t>
            </a:r>
            <a:r>
              <a:rPr lang="ko-KR" altLang="en-US" dirty="0"/>
              <a:t>함수를 호출해 </a:t>
            </a:r>
            <a:r>
              <a:rPr lang="en-US" altLang="ko-KR" dirty="0"/>
              <a:t>UID,EUID</a:t>
            </a:r>
            <a:r>
              <a:rPr lang="ko-KR" altLang="en-US" dirty="0"/>
              <a:t>를 검색한다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getlogin</a:t>
            </a:r>
            <a:r>
              <a:rPr lang="ko-KR" altLang="en-US" dirty="0"/>
              <a:t>을 통해 프로세스 실행자명을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curserid</a:t>
            </a:r>
            <a:r>
              <a:rPr lang="ko-KR" altLang="en-US" dirty="0"/>
              <a:t>를 통해 프로세스 소유자명을 검색한다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화면, 모니터, 텔레비전, 검은색이(가) 표시된 사진&#10;&#10;자동 생성된 설명">
            <a:extLst>
              <a:ext uri="{FF2B5EF4-FFF2-40B4-BE49-F238E27FC236}">
                <a16:creationId xmlns="" xmlns:a16="http://schemas.microsoft.com/office/drawing/2014/main" id="{E054562D-71EB-470F-9FA9-B27EC7CD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5" y="9903020"/>
            <a:ext cx="23371094" cy="31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9947563" y="4613564"/>
            <a:ext cx="4488873" cy="44888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안두안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109577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858000"/>
            <a:ext cx="2438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/>
        </p:nvSpPr>
        <p:spPr>
          <a:xfrm>
            <a:off x="9114657" y="5773422"/>
            <a:ext cx="1028523" cy="10285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0"/>
          </a:p>
        </p:txBody>
      </p:sp>
      <p:sp>
        <p:nvSpPr>
          <p:cNvPr id="3" name="TextBox 2"/>
          <p:cNvSpPr txBox="1"/>
          <p:nvPr/>
        </p:nvSpPr>
        <p:spPr>
          <a:xfrm>
            <a:off x="9595520" y="5626894"/>
            <a:ext cx="5192961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0" spc="-300" dirty="0">
                <a:solidFill>
                  <a:schemeClr val="accent1"/>
                </a:solidFill>
                <a:latin typeface="Lato Black" panose="020F0A02020204030203" pitchFamily="34" charset="0"/>
              </a:rPr>
              <a:t>Q &amp; A</a:t>
            </a:r>
            <a:r>
              <a:rPr lang="en-US" sz="16000" spc="-300" dirty="0">
                <a:solidFill>
                  <a:srgbClr val="0070C0"/>
                </a:solidFill>
                <a:latin typeface="Lato Black" panose="020F0A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1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858000"/>
            <a:ext cx="2438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428122" y="5626894"/>
            <a:ext cx="9527757" cy="2462213"/>
            <a:chOff x="7069727" y="4351065"/>
            <a:chExt cx="9527757" cy="2462213"/>
          </a:xfrm>
        </p:grpSpPr>
        <p:sp>
          <p:nvSpPr>
            <p:cNvPr id="2" name="Oval 1"/>
            <p:cNvSpPr/>
            <p:nvPr/>
          </p:nvSpPr>
          <p:spPr>
            <a:xfrm>
              <a:off x="7069727" y="4456180"/>
              <a:ext cx="1028523" cy="102852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862721" y="4351065"/>
              <a:ext cx="8734763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spc="-30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Thank you</a:t>
              </a:r>
              <a:r>
                <a:rPr lang="en-US" sz="16000" spc="-300" dirty="0">
                  <a:solidFill>
                    <a:srgbClr val="0070C0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1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r="50022" b="51"/>
          <a:stretch/>
        </p:blipFill>
        <p:spPr>
          <a:xfrm>
            <a:off x="12192000" y="0"/>
            <a:ext cx="12186458" cy="13716000"/>
          </a:xfrm>
        </p:spPr>
      </p:pic>
      <p:sp>
        <p:nvSpPr>
          <p:cNvPr id="2" name="직사각형 1"/>
          <p:cNvSpPr/>
          <p:nvPr/>
        </p:nvSpPr>
        <p:spPr>
          <a:xfrm>
            <a:off x="6520874" y="4305993"/>
            <a:ext cx="11342252" cy="51040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cap="all" spc="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쉘의</a:t>
            </a:r>
            <a:r>
              <a:rPr lang="ko-KR" altLang="en-US" sz="80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소개</a:t>
            </a:r>
            <a:endParaRPr lang="en-US" altLang="ko-KR" sz="8000" cap="all" spc="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400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Introduce shell</a:t>
            </a:r>
            <a:endParaRPr lang="en-US" altLang="ko-KR" sz="4000" cap="all" spc="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L 도형 5"/>
          <p:cNvSpPr/>
          <p:nvPr/>
        </p:nvSpPr>
        <p:spPr>
          <a:xfrm rot="5400000">
            <a:off x="6145876" y="3990110"/>
            <a:ext cx="1645920" cy="1645920"/>
          </a:xfrm>
          <a:prstGeom prst="corner">
            <a:avLst>
              <a:gd name="adj1" fmla="val 42929"/>
              <a:gd name="adj2" fmla="val 38889"/>
            </a:avLst>
          </a:prstGeom>
          <a:solidFill>
            <a:schemeClr val="accent6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1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5762581" y="4752688"/>
            <a:ext cx="412376" cy="12280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2653682" y="6793264"/>
            <a:ext cx="351308" cy="3300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752237" y="6851823"/>
            <a:ext cx="422720" cy="52686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6060614" y="7502465"/>
            <a:ext cx="464783" cy="13812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928541" y="10264589"/>
            <a:ext cx="412376" cy="18768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</a:t>
              </a: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쉘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518211" y="2384610"/>
            <a:ext cx="2868706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:main()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65140" y="2384610"/>
            <a:ext cx="2868706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user_in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858998" y="2384610"/>
            <a:ext cx="2868706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gettok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305928" y="2384610"/>
            <a:ext cx="3657603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runcommand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4" name="직선 연결선 3"/>
          <p:cNvCxnSpPr>
            <a:stCxn id="2" idx="2"/>
          </p:cNvCxnSpPr>
          <p:nvPr/>
        </p:nvCxnSpPr>
        <p:spPr>
          <a:xfrm>
            <a:off x="5952564" y="3044506"/>
            <a:ext cx="71716" cy="9969778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399493" y="3083855"/>
            <a:ext cx="0" cy="969011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846421" y="3083854"/>
            <a:ext cx="0" cy="969011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293351" y="3101787"/>
            <a:ext cx="0" cy="969011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134729" y="3083854"/>
            <a:ext cx="0" cy="969011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412069" y="2384610"/>
            <a:ext cx="2868706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procline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056" name="Picture 8" descr="actor uml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64" y="3299199"/>
            <a:ext cx="1515906" cy="282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2056" idx="3"/>
          </p:cNvCxnSpPr>
          <p:nvPr/>
        </p:nvCxnSpPr>
        <p:spPr>
          <a:xfrm>
            <a:off x="2976670" y="4711965"/>
            <a:ext cx="3139208" cy="385283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952564" y="6293224"/>
            <a:ext cx="3446929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2846422" y="10264589"/>
            <a:ext cx="7288308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사각형 설명선 42"/>
          <p:cNvSpPr/>
          <p:nvPr/>
        </p:nvSpPr>
        <p:spPr>
          <a:xfrm>
            <a:off x="6555623" y="5465661"/>
            <a:ext cx="2240810" cy="723089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getchar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3389410" y="3815920"/>
            <a:ext cx="2240810" cy="723089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쉘 실행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12846421" y="8991601"/>
            <a:ext cx="3446928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사각형 설명선 59"/>
          <p:cNvSpPr/>
          <p:nvPr/>
        </p:nvSpPr>
        <p:spPr>
          <a:xfrm>
            <a:off x="13043646" y="7707509"/>
            <a:ext cx="2885295" cy="623183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char *</a:t>
            </a:r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arg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narg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 flipV="1">
            <a:off x="5952564" y="12434636"/>
            <a:ext cx="14182165" cy="2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0134729" y="11547898"/>
            <a:ext cx="3446929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사각형 설명선 40"/>
          <p:cNvSpPr/>
          <p:nvPr/>
        </p:nvSpPr>
        <p:spPr>
          <a:xfrm>
            <a:off x="20355522" y="10647700"/>
            <a:ext cx="2885295" cy="623183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fork()</a:t>
            </a:r>
          </a:p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execvp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2873316" y="7409652"/>
            <a:ext cx="3446929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5979459" y="6795248"/>
            <a:ext cx="6893858" cy="2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2426462" y="7109432"/>
            <a:ext cx="4261340" cy="21986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498690" y="4568270"/>
            <a:ext cx="15157371" cy="82057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9248602" y="3945241"/>
            <a:ext cx="1407459" cy="5880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05857" y="3920411"/>
            <a:ext cx="1031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</a:rPr>
              <a:t>loop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534110" y="6685051"/>
            <a:ext cx="1153689" cy="41747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5644443" y="6607828"/>
            <a:ext cx="1031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</a:rPr>
              <a:t>loop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4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/>
          <p:cNvSpPr/>
          <p:nvPr/>
        </p:nvSpPr>
        <p:spPr>
          <a:xfrm>
            <a:off x="22304185" y="11096904"/>
            <a:ext cx="412376" cy="1095099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변경 </a:t>
              </a: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쉘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>
            <a:off x="12055444" y="9017093"/>
            <a:ext cx="412376" cy="124749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5162676" y="8183375"/>
            <a:ext cx="403412" cy="80822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2075453" y="7560045"/>
            <a:ext cx="412376" cy="62333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8754160" y="10264589"/>
            <a:ext cx="412376" cy="99438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8908675" y="6291818"/>
            <a:ext cx="412376" cy="130128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773271" y="4796211"/>
            <a:ext cx="412376" cy="1497013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4518211" y="2384610"/>
            <a:ext cx="2868706" cy="699247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:main()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7671994" y="2384610"/>
            <a:ext cx="2868706" cy="699247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user_in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13979560" y="2384610"/>
            <a:ext cx="2868706" cy="699247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gettok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17133343" y="2384610"/>
            <a:ext cx="3657602" cy="699247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runcommand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50" name="직선 연결선 49"/>
          <p:cNvCxnSpPr>
            <a:stCxn id="46" idx="2"/>
          </p:cNvCxnSpPr>
          <p:nvPr/>
        </p:nvCxnSpPr>
        <p:spPr>
          <a:xfrm>
            <a:off x="5952564" y="3083857"/>
            <a:ext cx="0" cy="10285892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/>
          <p:nvPr/>
        </p:nvCxnSpPr>
        <p:spPr>
          <a:xfrm>
            <a:off x="9106347" y="3083854"/>
            <a:ext cx="0" cy="1026796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/>
          <p:nvPr/>
        </p:nvCxnSpPr>
        <p:spPr>
          <a:xfrm>
            <a:off x="12260130" y="3101788"/>
            <a:ext cx="0" cy="1026796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15364382" y="3101788"/>
            <a:ext cx="0" cy="1026796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/>
          <p:cNvCxnSpPr/>
          <p:nvPr/>
        </p:nvCxnSpPr>
        <p:spPr>
          <a:xfrm>
            <a:off x="18962141" y="3101788"/>
            <a:ext cx="0" cy="1026796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직사각형 54"/>
          <p:cNvSpPr/>
          <p:nvPr/>
        </p:nvSpPr>
        <p:spPr>
          <a:xfrm>
            <a:off x="10825777" y="2384610"/>
            <a:ext cx="2868706" cy="699247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procline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56" name="Picture 8" descr="actor uml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64" y="3299199"/>
            <a:ext cx="1606302" cy="299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직선 화살표 연결선 56"/>
          <p:cNvCxnSpPr>
            <a:stCxn id="56" idx="3"/>
          </p:cNvCxnSpPr>
          <p:nvPr/>
        </p:nvCxnSpPr>
        <p:spPr>
          <a:xfrm flipV="1">
            <a:off x="3067066" y="4796211"/>
            <a:ext cx="2885498" cy="1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>
            <a:endCxn id="44" idx="0"/>
          </p:cNvCxnSpPr>
          <p:nvPr/>
        </p:nvCxnSpPr>
        <p:spPr>
          <a:xfrm flipV="1">
            <a:off x="5934635" y="6291818"/>
            <a:ext cx="3180228" cy="1406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/>
          <p:cNvCxnSpPr/>
          <p:nvPr/>
        </p:nvCxnSpPr>
        <p:spPr>
          <a:xfrm>
            <a:off x="12252508" y="10264589"/>
            <a:ext cx="6709636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꺾인 연결선 59"/>
          <p:cNvCxnSpPr>
            <a:endCxn id="56" idx="2"/>
          </p:cNvCxnSpPr>
          <p:nvPr/>
        </p:nvCxnSpPr>
        <p:spPr>
          <a:xfrm rot="10800000">
            <a:off x="2263915" y="6293225"/>
            <a:ext cx="20246458" cy="5898777"/>
          </a:xfrm>
          <a:prstGeom prst="bentConnector2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사각형 설명선 60"/>
          <p:cNvSpPr/>
          <p:nvPr/>
        </p:nvSpPr>
        <p:spPr>
          <a:xfrm>
            <a:off x="6555623" y="5330955"/>
            <a:ext cx="2240810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Getchar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2" name="모서리가 둥근 사각형 설명선 61"/>
          <p:cNvSpPr/>
          <p:nvPr/>
        </p:nvSpPr>
        <p:spPr>
          <a:xfrm>
            <a:off x="3389410" y="3815920"/>
            <a:ext cx="2240810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While()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63" name="직선 화살표 연결선 62"/>
          <p:cNvCxnSpPr/>
          <p:nvPr/>
        </p:nvCxnSpPr>
        <p:spPr>
          <a:xfrm>
            <a:off x="8962462" y="7594505"/>
            <a:ext cx="3290046" cy="1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/>
          <p:cNvCxnSpPr>
            <a:stCxn id="42" idx="2"/>
            <a:endCxn id="41" idx="0"/>
          </p:cNvCxnSpPr>
          <p:nvPr/>
        </p:nvCxnSpPr>
        <p:spPr>
          <a:xfrm>
            <a:off x="12281641" y="8183375"/>
            <a:ext cx="3082741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/>
          <p:cNvCxnSpPr/>
          <p:nvPr/>
        </p:nvCxnSpPr>
        <p:spPr>
          <a:xfrm flipH="1">
            <a:off x="12129242" y="8991601"/>
            <a:ext cx="3235140" cy="25492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모서리가 둥근 사각형 설명선 65"/>
          <p:cNvSpPr/>
          <p:nvPr/>
        </p:nvSpPr>
        <p:spPr>
          <a:xfrm>
            <a:off x="9420966" y="6559355"/>
            <a:ext cx="2240810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ptr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7" name="모서리가 둥근 사각형 설명선 66"/>
          <p:cNvSpPr/>
          <p:nvPr/>
        </p:nvSpPr>
        <p:spPr>
          <a:xfrm>
            <a:off x="12702606" y="9257736"/>
            <a:ext cx="2240810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</a:t>
            </a:r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tok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68" name="모서리가 둥근 사각형 설명선 67"/>
          <p:cNvSpPr/>
          <p:nvPr/>
        </p:nvSpPr>
        <p:spPr>
          <a:xfrm>
            <a:off x="16012938" y="10492764"/>
            <a:ext cx="2240810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**cline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21076020" y="2384610"/>
            <a:ext cx="2868706" cy="699247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devlop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72" name="직선 연결선 71"/>
          <p:cNvCxnSpPr/>
          <p:nvPr/>
        </p:nvCxnSpPr>
        <p:spPr>
          <a:xfrm>
            <a:off x="22510373" y="3049394"/>
            <a:ext cx="0" cy="10267961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18962141" y="11096904"/>
            <a:ext cx="3548232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2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스마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116" y="0"/>
            <a:ext cx="12168884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20874" y="4305993"/>
            <a:ext cx="11342252" cy="51040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 </a:t>
            </a:r>
            <a:r>
              <a:rPr lang="ko-KR" altLang="en-US" sz="8000" cap="all" spc="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쉘</a:t>
            </a:r>
            <a:endParaRPr lang="en-US" altLang="ko-KR" sz="8000" cap="all" spc="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400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Smart shell</a:t>
            </a:r>
            <a:endParaRPr lang="en-US" altLang="ko-KR" sz="4000" cap="all" spc="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L 도형 5"/>
          <p:cNvSpPr/>
          <p:nvPr/>
        </p:nvSpPr>
        <p:spPr>
          <a:xfrm rot="5400000">
            <a:off x="6145876" y="3990110"/>
            <a:ext cx="1645920" cy="1645920"/>
          </a:xfrm>
          <a:prstGeom prst="corner">
            <a:avLst>
              <a:gd name="adj1" fmla="val 42929"/>
              <a:gd name="adj2" fmla="val 38889"/>
            </a:avLst>
          </a:prstGeom>
          <a:solidFill>
            <a:schemeClr val="accent6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9947563" y="4613564"/>
            <a:ext cx="4488873" cy="44888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김강태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109577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2190</TotalTime>
  <Words>414</Words>
  <Application>Microsoft Office PowerPoint</Application>
  <PresentationFormat>사용자 지정</PresentationFormat>
  <Paragraphs>208</Paragraphs>
  <Slides>43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7" baseType="lpstr">
      <vt:lpstr>굴림</vt:lpstr>
      <vt:lpstr>Arial</vt:lpstr>
      <vt:lpstr>나눔스퀘어 ExtraBold</vt:lpstr>
      <vt:lpstr>나눔스퀘어라운드 Bold</vt:lpstr>
      <vt:lpstr>맑은 고딕</vt:lpstr>
      <vt:lpstr>나눔스퀘어</vt:lpstr>
      <vt:lpstr>Lato Light</vt:lpstr>
      <vt:lpstr>Calibri</vt:lpstr>
      <vt:lpstr>Lato</vt:lpstr>
      <vt:lpstr>Open Sans Light</vt:lpstr>
      <vt:lpstr>나눔바른펜</vt:lpstr>
      <vt:lpstr>Lato Black</vt:lpstr>
      <vt:lpstr>나눔스퀘어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Moorche 30 DVDs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김준호</cp:lastModifiedBy>
  <cp:revision>231</cp:revision>
  <dcterms:created xsi:type="dcterms:W3CDTF">2016-06-20T18:47:00Z</dcterms:created>
  <dcterms:modified xsi:type="dcterms:W3CDTF">2019-12-08T15:24:58Z</dcterms:modified>
</cp:coreProperties>
</file>